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40" r:id="rId2"/>
    <p:sldId id="479" r:id="rId3"/>
    <p:sldId id="467" r:id="rId4"/>
    <p:sldId id="468" r:id="rId5"/>
    <p:sldId id="469" r:id="rId6"/>
    <p:sldId id="470" r:id="rId7"/>
    <p:sldId id="471" r:id="rId8"/>
    <p:sldId id="472" r:id="rId9"/>
    <p:sldId id="445" r:id="rId10"/>
    <p:sldId id="473" r:id="rId11"/>
    <p:sldId id="474" r:id="rId12"/>
    <p:sldId id="475" r:id="rId13"/>
    <p:sldId id="476" r:id="rId14"/>
    <p:sldId id="477" r:id="rId15"/>
    <p:sldId id="478" r:id="rId16"/>
    <p:sldId id="480" r:id="rId17"/>
    <p:sldId id="481" r:id="rId18"/>
    <p:sldId id="482" r:id="rId19"/>
    <p:sldId id="483" r:id="rId20"/>
    <p:sldId id="484" r:id="rId21"/>
    <p:sldId id="485" r:id="rId22"/>
    <p:sldId id="48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nda Lewis" userId="4773bd96-a5b8-414d-a924-f88d55f7e4fd" providerId="ADAL" clId="{2D33337C-D7A0-4398-B3D2-051BE8F8ADDB}"/>
    <pc:docChg chg="custSel modSld">
      <pc:chgData name="Amanda Lewis" userId="4773bd96-a5b8-414d-a924-f88d55f7e4fd" providerId="ADAL" clId="{2D33337C-D7A0-4398-B3D2-051BE8F8ADDB}" dt="2024-08-27T12:41:02.563" v="0" actId="313"/>
      <pc:docMkLst>
        <pc:docMk/>
      </pc:docMkLst>
      <pc:sldChg chg="modSp mod">
        <pc:chgData name="Amanda Lewis" userId="4773bd96-a5b8-414d-a924-f88d55f7e4fd" providerId="ADAL" clId="{2D33337C-D7A0-4398-B3D2-051BE8F8ADDB}" dt="2024-08-27T12:41:02.563" v="0" actId="313"/>
        <pc:sldMkLst>
          <pc:docMk/>
          <pc:sldMk cId="807203494" sldId="479"/>
        </pc:sldMkLst>
      </pc:sldChg>
    </pc:docChg>
  </pc:docChgLst>
  <pc:docChgLst>
    <pc:chgData name="Amanda Lewis" userId="4773bd96-a5b8-414d-a924-f88d55f7e4fd" providerId="ADAL" clId="{B8304100-7C99-44C1-B85D-B8C7B2C08A83}"/>
    <pc:docChg chg="modSld">
      <pc:chgData name="Amanda Lewis" userId="4773bd96-a5b8-414d-a924-f88d55f7e4fd" providerId="ADAL" clId="{B8304100-7C99-44C1-B85D-B8C7B2C08A83}" dt="2025-10-02T12:43:14.400" v="10" actId="20577"/>
      <pc:docMkLst>
        <pc:docMk/>
      </pc:docMkLst>
      <pc:sldChg chg="modSp mod">
        <pc:chgData name="Amanda Lewis" userId="4773bd96-a5b8-414d-a924-f88d55f7e4fd" providerId="ADAL" clId="{B8304100-7C99-44C1-B85D-B8C7B2C08A83}" dt="2025-10-02T12:43:14.400" v="10" actId="20577"/>
        <pc:sldMkLst>
          <pc:docMk/>
          <pc:sldMk cId="210941019" sldId="470"/>
        </pc:sldMkLst>
        <pc:graphicFrameChg chg="modGraphic">
          <ac:chgData name="Amanda Lewis" userId="4773bd96-a5b8-414d-a924-f88d55f7e4fd" providerId="ADAL" clId="{B8304100-7C99-44C1-B85D-B8C7B2C08A83}" dt="2025-10-02T12:43:14.400" v="10" actId="20577"/>
          <ac:graphicFrameMkLst>
            <pc:docMk/>
            <pc:sldMk cId="210941019" sldId="470"/>
            <ac:graphicFrameMk id="4" creationId="{EEE6585C-B8A0-FA33-774E-B0137D1E7978}"/>
          </ac:graphicFrameMkLst>
        </pc:graphicFrameChg>
      </pc:sldChg>
    </pc:docChg>
  </pc:docChgLst>
  <pc:docChgLst>
    <pc:chgData name="Ben Wilson" userId="0659f427-3a45-4353-93af-c8e0685557e1" providerId="ADAL" clId="{69AE105F-2DA6-4052-BE46-A0EEB0BD27AF}"/>
    <pc:docChg chg="custSel modSld">
      <pc:chgData name="Ben Wilson" userId="0659f427-3a45-4353-93af-c8e0685557e1" providerId="ADAL" clId="{69AE105F-2DA6-4052-BE46-A0EEB0BD27AF}" dt="2024-12-05T07:41:24.198" v="1" actId="33524"/>
      <pc:docMkLst>
        <pc:docMk/>
      </pc:docMkLst>
      <pc:sldChg chg="modSp mod">
        <pc:chgData name="Ben Wilson" userId="0659f427-3a45-4353-93af-c8e0685557e1" providerId="ADAL" clId="{69AE105F-2DA6-4052-BE46-A0EEB0BD27AF}" dt="2024-12-05T07:41:24.198" v="1" actId="33524"/>
        <pc:sldMkLst>
          <pc:docMk/>
          <pc:sldMk cId="841984887" sldId="47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CF566-AFEE-6A62-7FED-0A30145285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03FCB4-C03C-7A9D-D65B-99000EEAC2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CF897-C14C-7968-C198-1A276CEC8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0BC7-3237-4FFB-AB95-12240245052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E5DE5-F4DD-3D78-EFF7-5DB2A4C96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9CC15-2489-973F-2FF0-EC80C92DD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6F3B-6126-46F1-BE7B-E1C76F46C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8704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B36F2-1F5A-EE4B-FC1F-029A0C05D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FA8040-7CAA-7588-9A04-0DB872EACE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07F088-A899-482F-42F3-33094E927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0BC7-3237-4FFB-AB95-12240245052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78EDF-9BA5-DF14-1966-C49434F00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B6C02-ED19-7CED-B8AC-3BA72847B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6F3B-6126-46F1-BE7B-E1C76F46C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963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82DFE3C-D605-4FF2-5745-3A81C46298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EA1FF5-B090-B925-9B1A-1DA4DD9ECF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965CB7-9EF3-03B4-E14D-664047614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0BC7-3237-4FFB-AB95-12240245052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A83D6C-2D49-6CE5-A4C0-BFD4CF9CE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EA5841-4BE5-D826-2AB7-7AFDA885F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6F3B-6126-46F1-BE7B-E1C76F46C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1321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0DB83-6457-3931-0B50-B41D63A63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8E515-D5EF-51F4-D9E3-4DC585BBA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D90549-8F6D-3CF2-8131-FDDC866B0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0BC7-3237-4FFB-AB95-12240245052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D08AD-E9EF-1FF1-4633-F7EBC4CB7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2E672E-0259-CB7E-5599-4283CDEDD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6F3B-6126-46F1-BE7B-E1C76F46C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293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14F27-9168-C49B-BFA7-2C1806BB0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C897EF-349B-B55B-BED8-B0D7DFE6D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EDE3A2-1AC5-8FC9-A1DE-4A719764A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0BC7-3237-4FFB-AB95-12240245052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934FA7-BEDE-E987-2B53-6CABB9630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43E3C6-EAEC-6AB8-4206-E7CFB1C44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6F3B-6126-46F1-BE7B-E1C76F46C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588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CF59D-003C-618A-0625-151E7F1DA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0ABE7B-6319-9539-EBFC-BABA3F937F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BC493A-F14D-EA22-39FA-4E588D82BE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4F18E1-94CA-042B-140F-D3D19822F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0BC7-3237-4FFB-AB95-12240245052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2EF68E-2FB0-6B73-34A6-BC046702A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AFBB51-4BC7-848C-05C8-06AB8D339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6F3B-6126-46F1-BE7B-E1C76F46C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191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B8294-9D6C-D54A-4B01-95A34E628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179C75-0D45-3FAA-FBA8-B8150E4EB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37EB8E-5361-7354-3F52-E21338DDEE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DEB62F-C31A-80F1-B6BD-B52EF03134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3A453B-6611-00D3-D1B7-F1B9558DE5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5B2A69-2111-A40E-CA1B-BAE41DC80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0BC7-3237-4FFB-AB95-12240245052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7F0B4C-F62E-1AF6-984F-92685040A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4B077A-47C2-9711-CDBA-A0E3A0249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6F3B-6126-46F1-BE7B-E1C76F46C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187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5FB53-2BAE-DBE0-B2D3-410FD9BA5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8A3833-D263-A297-1AD0-7ACD30CD4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0BC7-3237-4FFB-AB95-12240245052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41C9CA-C1CA-FE34-268A-85D50BDCF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4D216F-7380-B692-5B2F-C2BB74018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6F3B-6126-46F1-BE7B-E1C76F46C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686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04BFB13-9063-1AB3-2D23-620C37194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0BC7-3237-4FFB-AB95-12240245052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1A4A54-204D-C955-12C9-B2B8E0CC4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79AA19-3595-F1B5-7072-650CB70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6F3B-6126-46F1-BE7B-E1C76F46C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617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79625-E80F-95C5-D8B4-1689B02AB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B9292-50C6-6CBD-EF13-9BBF8EC69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ADFB68-45FB-C031-13B5-83A324E564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E96FFB-D1E5-A4AF-82DB-0E46F65D9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0BC7-3237-4FFB-AB95-12240245052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BD2295-5FDA-567D-C655-169506473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11D23B-B721-3C9F-DC16-9C7454D17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6F3B-6126-46F1-BE7B-E1C76F46C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2072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4F48D5-B4C6-C0B2-56E7-6CFC583D1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B7FC11-B7EF-74BF-1CA3-E57B640014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A986B6-C57D-A776-B038-76F96FECDE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53E90B-FBCE-A3E5-E201-085F91215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90BC7-3237-4FFB-AB95-12240245052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C0B1CA-4250-DD9E-092B-FE42BC275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0E22CA-15DC-E6A9-A915-7D7C3338D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16F3B-6126-46F1-BE7B-E1C76F46C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747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B36894-D941-10F2-2A4E-3C2DF9993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9CA135-62D6-B439-11E9-7E4650F120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DF130-8225-4750-2C76-BF79F796F5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1290BC7-3237-4FFB-AB95-122402450522}" type="datetimeFigureOut">
              <a:rPr lang="en-GB" smtClean="0"/>
              <a:t>02/10/2025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568DA-2240-DB26-ED44-70B8771241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2AAA1-D86C-735E-DA35-6A2DB1DAAF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C16F3B-6126-46F1-BE7B-E1C76F46CC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0038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7A5BCC-E7C5-AB09-9179-D170F98D8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4564"/>
            <a:ext cx="12192000" cy="8345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KS3 Core knowledge booklet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1FCB22C-E341-185B-946E-C15C9331F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060751"/>
            <a:ext cx="12192000" cy="1419948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9</a:t>
            </a:r>
          </a:p>
        </p:txBody>
      </p:sp>
      <p:pic>
        <p:nvPicPr>
          <p:cNvPr id="1026" name="Picture 2" descr="8,100+ Knowledge Is Power Illustrations, Royalty-Free Vector Graphics &amp; Clip  Art - iStock | Knowledge, Knowledge sharing, Wisdom">
            <a:extLst>
              <a:ext uri="{FF2B5EF4-FFF2-40B4-BE49-F238E27FC236}">
                <a16:creationId xmlns:a16="http://schemas.microsoft.com/office/drawing/2014/main" id="{77BE9D22-BEE7-7467-BA3B-6151217E9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201" y="1287298"/>
            <a:ext cx="5095598" cy="3605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13036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331354"/>
              </p:ext>
            </p:extLst>
          </p:nvPr>
        </p:nvGraphicFramePr>
        <p:xfrm>
          <a:off x="116440" y="685734"/>
          <a:ext cx="11806050" cy="52653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3822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10802228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</a:tblGrid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What were the four long term causes of WW1?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5852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Which Great Power did not have an overseas empire but had expanded in Asia?</a:t>
                      </a:r>
                      <a:endParaRPr lang="en-US" sz="220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Which Great Power had the largest and most powerful navy in 1900?</a:t>
                      </a:r>
                      <a:endParaRPr lang="en-US" sz="220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When was the Entente Cordiale signed? </a:t>
                      </a:r>
                      <a:endParaRPr lang="en-US" sz="220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Which countries signed the Entente Cordiale?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3135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Which countries signed the Triple Alliance and when?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Which country joined the Entente Cordiale to make the Triple Entente and when?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5852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Which Great Power believed they were encircled and therefore felt threatened?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5852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battleship called that Britain developed in 1906 that Germany copied?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What was Germany’s plan for war?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9 2.1: Fact test</a:t>
            </a:r>
            <a:endParaRPr kumimoji="0" lang="en-GB" altLang="en-US" sz="4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3150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>
                <a:latin typeface="Comic Sans MS" panose="030F0702030302020204" pitchFamily="66" charset="0"/>
                <a:ea typeface="Calibri"/>
                <a:cs typeface="Arial"/>
              </a:rPr>
              <a:t>Complete the fact test in the front of your book, in silence. </a:t>
            </a:r>
            <a:endParaRPr lang="en-US" sz="24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211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700059"/>
              </p:ext>
            </p:extLst>
          </p:nvPr>
        </p:nvGraphicFramePr>
        <p:xfrm>
          <a:off x="116440" y="658876"/>
          <a:ext cx="11959118" cy="55739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5566944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5643936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262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75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What were the four long term causes of WW1?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75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Nationalism, Imperialism, Militarism and Alliances.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262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750" b="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Which Great Power did not have an overseas empire but had expanded in Asia?</a:t>
                      </a:r>
                      <a:endParaRPr lang="en-US" sz="175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75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Russia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262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750" b="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Which Great Power had the largest and most powerful navy in 1900?</a:t>
                      </a:r>
                      <a:endParaRPr lang="en-US" sz="175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75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Great Britain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1403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750" b="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When was the Entente Cordiale signed? </a:t>
                      </a:r>
                      <a:endParaRPr lang="en-US" sz="175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750" b="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1904</a:t>
                      </a:r>
                      <a:endParaRPr lang="en-GB" sz="175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1403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75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Which countries signed the Entente Cordiale?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75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Britain and France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1403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75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Which countries signed the Triple Alliance and when?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75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Germany, Italy and Austria-Hungary, 1882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262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75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Which country joined the Entente Cordiale to make the Triple Entente and when?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75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Russia, in 1907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262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75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Which Great Power believed they were encircled and therefore felt threatened?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75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Germany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2623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75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battleship called that Britain developed in 1906 that Germany copied?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750" b="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HMS Dreadnought</a:t>
                      </a:r>
                      <a:endParaRPr lang="en-GB" sz="175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1403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75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What was Germany’s plan for war?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750" b="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The Schlieffen Plan</a:t>
                      </a:r>
                      <a:endParaRPr lang="en-GB" sz="175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9 2.1: Fact test</a:t>
            </a:r>
            <a:endParaRPr kumimoji="0" lang="en-GB" altLang="en-US" sz="4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2896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192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3717202"/>
              </p:ext>
            </p:extLst>
          </p:nvPr>
        </p:nvGraphicFramePr>
        <p:xfrm>
          <a:off x="116440" y="685734"/>
          <a:ext cx="11806050" cy="5384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3822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10802228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</a:tblGrid>
              <a:tr h="50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BEF?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6193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Who had the largest land army in 1914?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50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Why was Austria-Hungary concerned about Serbian strength in the region?</a:t>
                      </a:r>
                      <a:endParaRPr lang="en-US" sz="180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50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Who did Serbia have an alliance with?</a:t>
                      </a:r>
                      <a:endParaRPr lang="en-US" sz="180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50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Whose neutrality did Britain promise to defend in 1914?</a:t>
                      </a:r>
                      <a:endParaRPr lang="en-US" sz="180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50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Who assassinated the Austro-Hungarian Archduke Franz Ferdinand?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50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Where was Archduke Franz Ferdinand assassinated?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6193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Which Serbian nationalist group did he belong to?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6193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area between the two front line trenches of the opposing side known as?</a:t>
                      </a:r>
                      <a:endParaRPr lang="en-US" sz="180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50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What was Trench Foot?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9 2.2: Fact test</a:t>
            </a:r>
            <a:endParaRPr kumimoji="0" lang="en-GB" altLang="en-US" sz="4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>
                <a:latin typeface="Comic Sans MS" panose="030F0702030302020204" pitchFamily="66" charset="0"/>
                <a:ea typeface="Calibri"/>
                <a:cs typeface="Arial"/>
              </a:rPr>
              <a:t>Complete the fact test in the front of your book, in silence. </a:t>
            </a:r>
            <a:endParaRPr lang="en-US" sz="24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984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2062992"/>
              </p:ext>
            </p:extLst>
          </p:nvPr>
        </p:nvGraphicFramePr>
        <p:xfrm>
          <a:off x="116440" y="646775"/>
          <a:ext cx="11959118" cy="53857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6810118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4400762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2329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BEF?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The British Expeditionary Force </a:t>
                      </a:r>
                      <a:endParaRPr lang="en-US" sz="180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2329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Who had the largest land army in 1914?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Russia- 6m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4355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Why was Austria-Hungary concerned about Serbian strength in the region?</a:t>
                      </a:r>
                      <a:endParaRPr lang="en-US" sz="180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Serbs might demand independence. </a:t>
                      </a:r>
                      <a:endParaRPr lang="en-US" sz="180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2329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Who did Serbia have an alliance with?</a:t>
                      </a:r>
                      <a:endParaRPr lang="en-US" sz="180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Russia</a:t>
                      </a:r>
                      <a:endParaRPr lang="en-GB" sz="180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2329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Whose neutrality did Britain promise to defend in 1914?</a:t>
                      </a:r>
                      <a:endParaRPr lang="en-US" sz="180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Belgium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4355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Who assassinated the Austro-Hungarian Arch Duke Franz Ferdinand?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Gavrilo Princip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2329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Where was Arch Duke Franz Ferdinand assassinated?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Sarajevo, Bosnia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2329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Which Serbian nationalist group did he belong to?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Black Hand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4355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area between the two front line trenches of the opposing side known as?</a:t>
                      </a:r>
                      <a:endParaRPr lang="en-US" sz="180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No Man’s Land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8407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What was Trench Foot?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A disease men caught from standing in wet trenches in their boots – their feet became infected and the skin burst</a:t>
                      </a:r>
                      <a:endParaRPr lang="en-US" sz="180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9 2.2: Fact test</a:t>
            </a:r>
            <a:endParaRPr kumimoji="0" lang="en-GB" altLang="en-US" sz="4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340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8283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907565"/>
              </p:ext>
            </p:extLst>
          </p:nvPr>
        </p:nvGraphicFramePr>
        <p:xfrm>
          <a:off x="116440" y="685734"/>
          <a:ext cx="11806050" cy="53821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3822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10802228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</a:tblGrid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When was the Battle of the Somme?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5852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What is a Pals’ battalion?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Who was the British General in charge of the military plans of the Somme?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What examples of new technologies in warfare were developed further throughout WWI?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Which Great Power left the war in 1917?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3135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When did WWI end with the armistice?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What were the politicians known as who signed the Treaty of Versailles?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5852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When was the Treaty of Versailles signed?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5852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What did the French leader, Clemenceau, want to do to Germany?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How much in reparations did Germany have to pay?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</a:t>
            </a:r>
            <a:r>
              <a:rPr lang="en-GB" altLang="en-US" sz="4000" b="1">
                <a:solidFill>
                  <a:prstClr val="black"/>
                </a:solidFill>
                <a:latin typeface="Comic Sans MS" panose="030F0702030302020204" pitchFamily="66" charset="0"/>
              </a:rPr>
              <a:t>9</a:t>
            </a: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2.3: Fact test</a:t>
            </a:r>
            <a:endParaRPr kumimoji="0" lang="en-GB" altLang="en-US" sz="4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>
                <a:latin typeface="Comic Sans MS" panose="030F0702030302020204" pitchFamily="66" charset="0"/>
                <a:ea typeface="Calibri"/>
                <a:cs typeface="Arial"/>
              </a:rPr>
              <a:t>Complete the fact test in the front of your book, in silence. </a:t>
            </a:r>
            <a:endParaRPr lang="en-US" sz="24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582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3710228"/>
              </p:ext>
            </p:extLst>
          </p:nvPr>
        </p:nvGraphicFramePr>
        <p:xfrm>
          <a:off x="116440" y="626425"/>
          <a:ext cx="11959118" cy="57122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6648826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4562054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2332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When was the Battle of the Somme?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July to November 1916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6388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What is a Pals’ battalion?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Men who had enlisted together, usually from the same town or village, fought together.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436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Who was the British General in charge of the military plans of the Somme?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General Haig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436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What examples of new technologies in warfare were developed further throughout WWI?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Tanks, gas, aerial assault, machine guns, moving artillery cannons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2332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Which Great Power left the war in 1917?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2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Russia</a:t>
                      </a:r>
                      <a:endParaRPr lang="en-US" sz="1800" b="0" kern="140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2332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When did WWI end with the armistice?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November 11th 1918 — remembrance day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436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What were the politicians known as who signed the Treaty of Versailles?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The Big 3 (Lloyd George - Britain; Clemenceau - France, and Wilson - USA.)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2332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When was the Treaty of Versailles signed?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June 28th 1919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4360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What did the French leader, Clemenceau, want to do to Germany?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Punish Germany and treat them harshly,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23320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How much in reparations did Germany have to pay?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702030302020204" pitchFamily="66" charset="0"/>
                        </a:rPr>
                        <a:t>£6.6 bn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9 </a:t>
            </a:r>
            <a:r>
              <a:rPr lang="en-GB" altLang="en-US" sz="4000" b="1">
                <a:solidFill>
                  <a:prstClr val="black"/>
                </a:solidFill>
                <a:latin typeface="Comic Sans MS" panose="030F0702030302020204" pitchFamily="66" charset="0"/>
              </a:rPr>
              <a:t>2</a:t>
            </a: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.3: Fact test</a:t>
            </a:r>
            <a:endParaRPr kumimoji="0" lang="en-GB" altLang="en-US" sz="4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403987"/>
            <a:ext cx="11652981" cy="4540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800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7A5BCC-E7C5-AB09-9179-D170F98D8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4564"/>
            <a:ext cx="12192000" cy="8345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KS3 Core knowledge booklet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1FCB22C-E341-185B-946E-C15C9331F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060751"/>
            <a:ext cx="12192000" cy="1419948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Topic 2</a:t>
            </a:r>
            <a:r>
              <a:rPr lang="en-GB" altLang="en-US" sz="4800" b="1">
                <a:latin typeface="Comic Sans MS" panose="030F0702030302020204" pitchFamily="66" charset="0"/>
              </a:rPr>
              <a:t>: World War Two</a:t>
            </a:r>
            <a:endParaRPr kumimoji="0" lang="en-GB" altLang="en-US" sz="48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1026" name="Picture 2" descr="8,100+ Knowledge Is Power Illustrations, Royalty-Free Vector Graphics &amp; Clip  Art - iStock | Knowledge, Knowledge sharing, Wisdom">
            <a:extLst>
              <a:ext uri="{FF2B5EF4-FFF2-40B4-BE49-F238E27FC236}">
                <a16:creationId xmlns:a16="http://schemas.microsoft.com/office/drawing/2014/main" id="{77BE9D22-BEE7-7467-BA3B-6151217E9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201" y="1287298"/>
            <a:ext cx="5095598" cy="3605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86410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9700635"/>
              </p:ext>
            </p:extLst>
          </p:nvPr>
        </p:nvGraphicFramePr>
        <p:xfrm>
          <a:off x="116440" y="685734"/>
          <a:ext cx="11806050" cy="50886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3822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10802228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</a:tblGrid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In what year did WW1 end?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5852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were Germany forced to sign at the end of the war?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economic crisis hit Germany in 1923?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did Hitler become chancellor of Germany?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groups supported Hitler?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3135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Hitler want in the East?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German speaking country did Germany unite with in 1938?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5852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British Prime Minister followed a policy of appeasement?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5852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German invasion of which country in Sept 1939 triggered war?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period of war called when nothing happened?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9 3.1: Fact test</a:t>
            </a:r>
            <a:endParaRPr kumimoji="0" lang="en-GB" altLang="en-US" sz="4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3150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>
                <a:latin typeface="Comic Sans MS" panose="030F0702030302020204" pitchFamily="66" charset="0"/>
                <a:ea typeface="Calibri"/>
                <a:cs typeface="Arial"/>
              </a:rPr>
              <a:t>Complete the fact test in the front of your book, in silence. </a:t>
            </a:r>
            <a:endParaRPr lang="en-US" sz="24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8981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689442"/>
              </p:ext>
            </p:extLst>
          </p:nvPr>
        </p:nvGraphicFramePr>
        <p:xfrm>
          <a:off x="116440" y="658876"/>
          <a:ext cx="11959118" cy="53857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5853622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5357258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In what year did WW1 end?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1918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were Germany forced to sign at the end of the war?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Treaty of Versailles?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economic crisis hit Germany in 1923?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Hyperinflation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did Hitler become chancellor of Germany?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1933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groups supported Hitler?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Middle class and business owners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Hitler want in the East?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Living space or Lebensraum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German speaking country did Germany unite with in 1938?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Austria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British Prime Minister followed a policy of appeasement?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Neville Chamberlain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German invasion of which country in Sept 1939 triggered war?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Poland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period of war called when nothing happened?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Phoney war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9 3.1: Fact test</a:t>
            </a:r>
            <a:endParaRPr kumimoji="0" lang="en-GB" altLang="en-US" sz="4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2896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28702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715065"/>
              </p:ext>
            </p:extLst>
          </p:nvPr>
        </p:nvGraphicFramePr>
        <p:xfrm>
          <a:off x="116440" y="685734"/>
          <a:ext cx="11806050" cy="5384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3822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10802228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</a:tblGrid>
              <a:tr h="50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did Hitler order the invasion of France?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6193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were the German tactics called?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50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Where were British troops stranded after the German invasion of France?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50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German Airforce called?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50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Why could the evacuation be seen as a failure?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50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were the two superior British planes called?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50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new development allowed the British to identify the German planes as they entered airspace?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6193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Hitler launch to try and break the morale of the British?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6193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How many British civilians were killed during this?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50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the government do in response to the risk from German bombers?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9 3.2: Fact test</a:t>
            </a:r>
            <a:endParaRPr kumimoji="0" lang="en-GB" altLang="en-US" sz="4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>
                <a:latin typeface="Comic Sans MS" panose="030F0702030302020204" pitchFamily="66" charset="0"/>
                <a:ea typeface="Calibri"/>
                <a:cs typeface="Arial"/>
              </a:rPr>
              <a:t>Complete the fact test in the front of your book, in silence. </a:t>
            </a:r>
            <a:endParaRPr lang="en-US" sz="24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69219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7A5BCC-E7C5-AB09-9179-D170F98D8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4564"/>
            <a:ext cx="12192000" cy="8345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KS3 Core knowledge booklet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1FCB22C-E341-185B-946E-C15C9331F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060751"/>
            <a:ext cx="12192000" cy="1419948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Topic 1: Suffrage</a:t>
            </a:r>
          </a:p>
        </p:txBody>
      </p:sp>
      <p:pic>
        <p:nvPicPr>
          <p:cNvPr id="1026" name="Picture 2" descr="8,100+ Knowledge Is Power Illustrations, Royalty-Free Vector Graphics &amp; Clip  Art - iStock | Knowledge, Knowledge sharing, Wisdom">
            <a:extLst>
              <a:ext uri="{FF2B5EF4-FFF2-40B4-BE49-F238E27FC236}">
                <a16:creationId xmlns:a16="http://schemas.microsoft.com/office/drawing/2014/main" id="{77BE9D22-BEE7-7467-BA3B-6151217E9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201" y="1287298"/>
            <a:ext cx="5095598" cy="3605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72034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980197"/>
              </p:ext>
            </p:extLst>
          </p:nvPr>
        </p:nvGraphicFramePr>
        <p:xfrm>
          <a:off x="116440" y="646775"/>
          <a:ext cx="11959118" cy="53857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7225222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3985658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did Hitler order the invasion of France?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May 1940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were the German tactics called?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Blitzkrieg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Where were British troops stranded after the German invasion of France?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Beaches of Dunkirk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German Airforce called?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Luftwaffe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Why could the evacuation be seen as a failure?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Germany controlled France, BEF left equipment, nearly 70,000 soldiers captured or killed.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were the two superior British planes called?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Hurricane and Spitfires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new development allowed the British to identify the German planes as they entered airspace?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Radar or the Dowding system.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Hitler launch to try and break the morale of the British?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The Blitz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How many British civilians were killed during this?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43,000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9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the government do in response to the risk from German bombers?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Evacuated 1.5 million people to the countryside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9 3.2: Fact test</a:t>
            </a:r>
            <a:endParaRPr kumimoji="0" lang="en-GB" altLang="en-US" sz="4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340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0143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1476790"/>
              </p:ext>
            </p:extLst>
          </p:nvPr>
        </p:nvGraphicFramePr>
        <p:xfrm>
          <a:off x="116440" y="685734"/>
          <a:ext cx="11806050" cy="529642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3822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10802228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</a:tblGrid>
              <a:tr h="495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policy did the USA follow before 1941?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6188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country attacked Pearl Harbor in December 1941?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495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Why was this attack so devastating?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495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was the leader of the USSR?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495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codename for the Nazi invasion of Russia?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4679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city did the Soviets refuse to let fall to Nazi control?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495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code name for the D Day landings?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6188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Where were the highest British casualties on D Day?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6188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Where were two atomic bombs dropped?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495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2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US president decided to drop the bombs?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</a:t>
            </a:r>
            <a:r>
              <a:rPr lang="en-GB" altLang="en-US" sz="4000" b="1">
                <a:solidFill>
                  <a:prstClr val="black"/>
                </a:solidFill>
                <a:latin typeface="Comic Sans MS" panose="030F0702030302020204" pitchFamily="66" charset="0"/>
              </a:rPr>
              <a:t>9</a:t>
            </a: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</a:t>
            </a:r>
            <a:r>
              <a:rPr lang="en-GB" altLang="en-US" sz="4000" b="1">
                <a:solidFill>
                  <a:prstClr val="black"/>
                </a:solidFill>
                <a:latin typeface="Comic Sans MS" panose="030F0702030302020204" pitchFamily="66" charset="0"/>
              </a:rPr>
              <a:t>3</a:t>
            </a: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.3: Fact test</a:t>
            </a:r>
            <a:endParaRPr kumimoji="0" lang="en-GB" altLang="en-US" sz="4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>
                <a:latin typeface="Comic Sans MS" panose="030F0702030302020204" pitchFamily="66" charset="0"/>
                <a:ea typeface="Calibri"/>
                <a:cs typeface="Arial"/>
              </a:rPr>
              <a:t>Complete the fact test in the front of your book, in silence. </a:t>
            </a:r>
            <a:endParaRPr lang="en-US" sz="24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61105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561052"/>
              </p:ext>
            </p:extLst>
          </p:nvPr>
        </p:nvGraphicFramePr>
        <p:xfrm>
          <a:off x="116440" y="659475"/>
          <a:ext cx="11959118" cy="54002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6971222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4239658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2045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1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policy did the USA follow before 1941?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1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Isolationism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5602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1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country attacked Pearl Harbor in December 1941?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1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Japan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2045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1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Why was this attack so devastating?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1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It was a Sunday morning.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2045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1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was the leader of the USSR?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1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Stalin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382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1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codename for the Nazi invasion of Russia?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1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Operation Barbarossa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382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1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city did the Soviets refuse to let fall to Nazi control?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1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Stalingrad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382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1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code name for the D Day landings?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1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Operation Overlord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382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1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Where were the highest British casualties on D Day?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1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Gold beach- 2000 British killed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2045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1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Where were two atomic bombs dropped?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1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Hiroshima and Nagasaki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2045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1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US president decided to drop the bombs?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1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Harry Truman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9 3.3: Fact test</a:t>
            </a:r>
            <a:endParaRPr kumimoji="0" lang="en-GB" altLang="en-US" sz="4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403987"/>
            <a:ext cx="11652981" cy="4540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995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746565"/>
              </p:ext>
            </p:extLst>
          </p:nvPr>
        </p:nvGraphicFramePr>
        <p:xfrm>
          <a:off x="116440" y="685734"/>
          <a:ext cx="11806050" cy="5523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3822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10802228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</a:tblGrid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was the Peoples Charter published?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5852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How many demands were issued in the Peoples Charter?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How many people lived in Britain in 1900?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How many hours did workers work a day in the 1800s?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Why could only the rich be members of Parliament?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3135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During which event did the police attack protesters, killing 11 and injuring over 400?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motto of the Chartists?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5852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How many times were the Charters presented to Parliament?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5852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act gave the right to vote to working men in towns?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4684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was this act passed?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9 1.1: Fact test</a:t>
            </a:r>
            <a:endParaRPr kumimoji="0" lang="en-GB" altLang="en-US" sz="4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3150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>
                <a:latin typeface="Comic Sans MS" panose="030F0702030302020204" pitchFamily="66" charset="0"/>
                <a:ea typeface="Calibri"/>
                <a:cs typeface="Arial"/>
              </a:rPr>
              <a:t>Complete the fact test in the front of your book, in silence. </a:t>
            </a:r>
            <a:endParaRPr lang="en-US" sz="24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599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8000514"/>
              </p:ext>
            </p:extLst>
          </p:nvPr>
        </p:nvGraphicFramePr>
        <p:xfrm>
          <a:off x="116440" y="678921"/>
          <a:ext cx="11959118" cy="55437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6203942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5006938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3553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was the Peoples Charter published?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1838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6456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How many demands were issued in the Peoples Charter?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343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How many people lived in Britain in 1900?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37 million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6456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How many hours did workers work a day in the 1800s?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16 hours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6456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Why could only the rich be members of Parliament?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No salary paid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6456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During which event did the police attack protesters, killing 11 and injuring over 400?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Peterloo Massacre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343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motto of the Chartists?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Peaceful if we may, forceful if we must. 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6456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How many times were the Charters presented to Parliament?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6456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act gave the right to vote to working men in towns?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Representation of the people act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3437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8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was this act passed?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18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1867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9 1.1: Fact test</a:t>
            </a:r>
            <a:endParaRPr kumimoji="0" lang="en-GB" altLang="en-US" sz="4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2896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1401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9836247"/>
              </p:ext>
            </p:extLst>
          </p:nvPr>
        </p:nvGraphicFramePr>
        <p:xfrm>
          <a:off x="116440" y="685734"/>
          <a:ext cx="11806050" cy="5384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3822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10802228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</a:tblGrid>
              <a:tr h="50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were the Suffragists established?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6193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was the leader of the Suffragists?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50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were the Suffragettes established?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50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was the leader of the Suffragettes?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50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organization was committed to peaceful protest?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50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motto of the Suffragettes?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50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political party was formed in 1906?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6193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were the colours of the Suffragettes?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6193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did the Suffragettes throw an axe at?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503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Where did the Suffragettes commit arson?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</a:t>
            </a:r>
            <a:r>
              <a:rPr lang="en-GB" altLang="en-US" sz="4000" b="1">
                <a:solidFill>
                  <a:prstClr val="black"/>
                </a:solidFill>
                <a:latin typeface="Comic Sans MS" panose="030F0702030302020204" pitchFamily="66" charset="0"/>
              </a:rPr>
              <a:t>9 1</a:t>
            </a: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.2: Fact test</a:t>
            </a:r>
            <a:endParaRPr kumimoji="0" lang="en-GB" altLang="en-US" sz="4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>
                <a:latin typeface="Comic Sans MS" panose="030F0702030302020204" pitchFamily="66" charset="0"/>
                <a:ea typeface="Calibri"/>
                <a:cs typeface="Arial"/>
              </a:rPr>
              <a:t>Complete the fact test in the front of your book, in silence. </a:t>
            </a:r>
            <a:endParaRPr lang="en-US" sz="24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919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5420537"/>
              </p:ext>
            </p:extLst>
          </p:nvPr>
        </p:nvGraphicFramePr>
        <p:xfrm>
          <a:off x="116440" y="646775"/>
          <a:ext cx="11959118" cy="56316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7225222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3985658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were the Suffragists established?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1897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was the leader of the Suffragists?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Millicent Fawcett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were the Suffragettes established?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1903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was the leader of the Suffragettes?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Emmeline Pankhurst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organization was committed to peaceful protest?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Suffragists</a:t>
                      </a:r>
                      <a:endParaRPr lang="en-GB" sz="2400" b="0" kern="14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was the motto of the Suffragettes?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Deeds not words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political party was formed in 1906?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Labour Party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were the colours of the Suffragettes?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Purple, White and Green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did the Suffragettes throw an axe at?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Asquith- Prime Minister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Where did the Suffragettes commit arson?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400" b="0" kern="14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Golf courses and race courses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9 1.2: Fact test</a:t>
            </a:r>
            <a:endParaRPr kumimoji="0" lang="en-GB" altLang="en-US" sz="4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340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941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481045"/>
              </p:ext>
            </p:extLst>
          </p:nvPr>
        </p:nvGraphicFramePr>
        <p:xfrm>
          <a:off x="116440" y="685734"/>
          <a:ext cx="11806050" cy="53625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03822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10802228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</a:tblGrid>
              <a:tr h="4323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jumped in front of the Kings horse at the Epsom Derby?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5314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4323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the Suffragettes do during WW1?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4323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was the representation of the people act passed?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4323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women were given the vote?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4323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were women over 21 given the vote?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4323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By 1914 how many suffrage societies were there across the UK?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5314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How many women took on the work of men during WW1?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5314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replaced Asquith as Prime Minister?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8276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4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4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From 1970, it is estimated women do how many more hours of domestic duty weekly?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</a:t>
            </a:r>
            <a:r>
              <a:rPr lang="en-GB" altLang="en-US" sz="4000" b="1">
                <a:solidFill>
                  <a:prstClr val="black"/>
                </a:solidFill>
                <a:latin typeface="Comic Sans MS" panose="030F0702030302020204" pitchFamily="66" charset="0"/>
              </a:rPr>
              <a:t>9</a:t>
            </a: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 1.3: Fact test</a:t>
            </a:r>
            <a:endParaRPr kumimoji="0" lang="en-GB" altLang="en-US" sz="4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213487"/>
            <a:ext cx="11652981" cy="47132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>
                <a:latin typeface="Comic Sans MS" panose="030F0702030302020204" pitchFamily="66" charset="0"/>
                <a:ea typeface="Calibri"/>
                <a:cs typeface="Arial"/>
              </a:rPr>
              <a:t>Complete the fact test in the front of your book, in silence. </a:t>
            </a:r>
            <a:endParaRPr lang="en-US" sz="24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710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EE6585C-B8A0-FA33-774E-B0137D1E79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4794515"/>
              </p:ext>
            </p:extLst>
          </p:nvPr>
        </p:nvGraphicFramePr>
        <p:xfrm>
          <a:off x="116440" y="659475"/>
          <a:ext cx="11959118" cy="53288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8238">
                  <a:extLst>
                    <a:ext uri="{9D8B030D-6E8A-4147-A177-3AD203B41FA5}">
                      <a16:colId xmlns:a16="http://schemas.microsoft.com/office/drawing/2014/main" val="3556374829"/>
                    </a:ext>
                  </a:extLst>
                </a:gridCol>
                <a:gridCol w="6971222">
                  <a:extLst>
                    <a:ext uri="{9D8B030D-6E8A-4147-A177-3AD203B41FA5}">
                      <a16:colId xmlns:a16="http://schemas.microsoft.com/office/drawing/2014/main" val="3624551851"/>
                    </a:ext>
                  </a:extLst>
                </a:gridCol>
                <a:gridCol w="4239658">
                  <a:extLst>
                    <a:ext uri="{9D8B030D-6E8A-4147-A177-3AD203B41FA5}">
                      <a16:colId xmlns:a16="http://schemas.microsoft.com/office/drawing/2014/main" val="2414980120"/>
                    </a:ext>
                  </a:extLst>
                </a:gridCol>
              </a:tblGrid>
              <a:tr h="2045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jumped in front of the Kings horse at the Epsom Derby?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Emily Davison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3792797"/>
                  </a:ext>
                </a:extLst>
              </a:tr>
              <a:tr h="5602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1913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5688512"/>
                  </a:ext>
                </a:extLst>
              </a:tr>
              <a:tr h="2045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What did the Suffragettes do during WW1?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Stopped campaigning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4101289"/>
                  </a:ext>
                </a:extLst>
              </a:tr>
              <a:tr h="2045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was the representation of the people act passed?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GB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1918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259427"/>
                  </a:ext>
                </a:extLst>
              </a:tr>
              <a:tr h="382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Which women were given the vote?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Women over 30 with property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193027"/>
                  </a:ext>
                </a:extLst>
              </a:tr>
              <a:tr h="382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When were women over 21 given the vote?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1928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689165"/>
                  </a:ext>
                </a:extLst>
              </a:tr>
              <a:tr h="382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By 1914 how many suffrage societies were there across the UK?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50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0803117"/>
                  </a:ext>
                </a:extLst>
              </a:tr>
              <a:tr h="3823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How many women took on the work of men during WW1?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2 million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1341320"/>
                  </a:ext>
                </a:extLst>
              </a:tr>
              <a:tr h="2045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Who replaced Asquith as Prime Minister?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David Lloyd George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696688"/>
                  </a:ext>
                </a:extLst>
              </a:tr>
              <a:tr h="2045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200" b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37308" marR="3730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From 1970, it is estimated women do how many more hours of domestic duty weekly?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lnSpc>
                          <a:spcPct val="119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b="0" kern="14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</a:rPr>
                        <a:t>14</a:t>
                      </a:r>
                    </a:p>
                  </a:txBody>
                  <a:tcPr marL="36576" marR="36576" marT="36576" marB="36576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554224"/>
                  </a:ext>
                </a:extLst>
              </a:tr>
            </a:tbl>
          </a:graphicData>
        </a:graphic>
      </p:graphicFrame>
      <p:sp>
        <p:nvSpPr>
          <p:cNvPr id="5" name="Rectangle 3">
            <a:extLst>
              <a:ext uri="{FF2B5EF4-FFF2-40B4-BE49-F238E27FC236}">
                <a16:creationId xmlns:a16="http://schemas.microsoft.com/office/drawing/2014/main" id="{CF9BE4AC-E7F4-6751-64D8-A7A2F202F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1" y="1"/>
            <a:ext cx="12192000" cy="555172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Year 9 1.3: Fact test</a:t>
            </a:r>
            <a:endParaRPr kumimoji="0" lang="en-GB" altLang="en-US" sz="40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60147AE-B1D5-2793-4A7C-AAF209F4A3C6}"/>
              </a:ext>
            </a:extLst>
          </p:cNvPr>
          <p:cNvSpPr txBox="1">
            <a:spLocks/>
          </p:cNvSpPr>
          <p:nvPr/>
        </p:nvSpPr>
        <p:spPr>
          <a:xfrm>
            <a:off x="269509" y="6403987"/>
            <a:ext cx="11652981" cy="4540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2400">
                <a:latin typeface="Comic Sans MS" panose="030F0702030302020204" pitchFamily="66" charset="0"/>
                <a:ea typeface="Calibri"/>
                <a:cs typeface="Arial"/>
              </a:rPr>
              <a:t>Mark your answers in green pen. </a:t>
            </a:r>
            <a:endParaRPr lang="en-US" sz="24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3765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07A5BCC-E7C5-AB09-9179-D170F98D84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84564"/>
            <a:ext cx="12192000" cy="8345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KS3 Core knowledge booklet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1FCB22C-E341-185B-946E-C15C9331FD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060751"/>
            <a:ext cx="12192000" cy="1419948"/>
          </a:xfrm>
          <a:prstGeom prst="rect">
            <a:avLst/>
          </a:prstGeom>
          <a:solidFill>
            <a:srgbClr val="FFCC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8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Topic 2</a:t>
            </a:r>
            <a:r>
              <a:rPr lang="en-GB" altLang="en-US" sz="4800" b="1">
                <a:latin typeface="Comic Sans MS" panose="030F0702030302020204" pitchFamily="66" charset="0"/>
              </a:rPr>
              <a:t>: World War One</a:t>
            </a:r>
            <a:endParaRPr kumimoji="0" lang="en-GB" altLang="en-US" sz="48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1026" name="Picture 2" descr="8,100+ Knowledge Is Power Illustrations, Royalty-Free Vector Graphics &amp; Clip  Art - iStock | Knowledge, Knowledge sharing, Wisdom">
            <a:extLst>
              <a:ext uri="{FF2B5EF4-FFF2-40B4-BE49-F238E27FC236}">
                <a16:creationId xmlns:a16="http://schemas.microsoft.com/office/drawing/2014/main" id="{77BE9D22-BEE7-7467-BA3B-6151217E9F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201" y="1287298"/>
            <a:ext cx="5095598" cy="36052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0159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2562</Words>
  <Application>Microsoft Office PowerPoint</Application>
  <PresentationFormat>Widescreen</PresentationFormat>
  <Paragraphs>494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Aptos</vt:lpstr>
      <vt:lpstr>Aptos Display</vt:lpstr>
      <vt:lpstr>Arial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Lewis</dc:creator>
  <cp:lastModifiedBy>Amanda Lewis</cp:lastModifiedBy>
  <cp:revision>1</cp:revision>
  <dcterms:created xsi:type="dcterms:W3CDTF">2024-07-08T14:09:47Z</dcterms:created>
  <dcterms:modified xsi:type="dcterms:W3CDTF">2025-10-02T12:43:21Z</dcterms:modified>
</cp:coreProperties>
</file>